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3.png" ContentType="image/png"/>
  <Override PartName="/ppt/media/image1.jpeg" ContentType="image/jpeg"/>
  <Override PartName="/ppt/media/image9.wmf" ContentType="image/x-wmf"/>
  <Override PartName="/ppt/media/image2.png" ContentType="image/png"/>
  <Override PartName="/ppt/media/image4.jpeg" ContentType="image/jpeg"/>
  <Override PartName="/ppt/media/image6.png" ContentType="image/png"/>
  <Override PartName="/ppt/media/image16.jpeg" ContentType="image/jpeg"/>
  <Override PartName="/ppt/media/image5.wmf" ContentType="image/x-wmf"/>
  <Override PartName="/ppt/media/image8.wmf" ContentType="image/x-wmf"/>
  <Override PartName="/ppt/media/image7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esquema del texto</a:t>
            </a:r>
            <a:endParaRPr b="0" lang="es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esquema del texto</a:t>
            </a:r>
            <a:endParaRPr b="0" lang="es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6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390320" y="980640"/>
            <a:ext cx="70848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CERTIFICACIÓN ANIMALES DE COMPAÑÍA QUE 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VIAJAN A TERCEROS PAÍSES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30" name="Imagen 3" descr=""/>
          <p:cNvPicPr/>
          <p:nvPr/>
        </p:nvPicPr>
        <p:blipFill>
          <a:blip r:embed="rId1"/>
          <a:stretch/>
        </p:blipFill>
        <p:spPr>
          <a:xfrm>
            <a:off x="969120" y="2421000"/>
            <a:ext cx="6182280" cy="363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601200"/>
            <a:ext cx="822528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PASAPORTE EUROPEO LEGALIZACIÓN 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257" name="Picture 14" descr=""/>
          <p:cNvPicPr/>
          <p:nvPr/>
        </p:nvPicPr>
        <p:blipFill>
          <a:blip r:embed="rId1"/>
          <a:stretch/>
        </p:blipFill>
        <p:spPr>
          <a:xfrm>
            <a:off x="1509120" y="1697400"/>
            <a:ext cx="2459880" cy="3749040"/>
          </a:xfrm>
          <a:prstGeom prst="rect">
            <a:avLst/>
          </a:prstGeom>
          <a:ln w="9360"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4148280" y="1593000"/>
            <a:ext cx="5208480" cy="517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b="1" lang="es-ES" sz="2000" spc="-1" strike="noStrike" u="sng">
                <a:solidFill>
                  <a:srgbClr val="191b0e"/>
                </a:solidFill>
                <a:uFillTx/>
                <a:latin typeface="Franklin Gothic Book"/>
                <a:ea typeface="DejaVu Sans"/>
              </a:rPr>
              <a:t>Legalizaciones</a:t>
            </a: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 (Chile, Argentina…)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Veterinario clínico cumplimenta el pasaporte europeo (incluyendo examen clínico)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Veterinario oficial cumplimenta el apartado “Legalizaciones)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Certificado Buena Salud emitido para certificar al Veterinario Oficial las condiciones del animal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n 4" descr=""/>
          <p:cNvPicPr/>
          <p:nvPr/>
        </p:nvPicPr>
        <p:blipFill>
          <a:blip r:embed="rId1"/>
          <a:stretch/>
        </p:blipFill>
        <p:spPr>
          <a:xfrm>
            <a:off x="144000" y="2382840"/>
            <a:ext cx="4727520" cy="323028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4868640" y="1005120"/>
            <a:ext cx="5208480" cy="517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b="1" lang="es-ES" sz="2000" spc="-1" strike="noStrike" u="sng">
                <a:solidFill>
                  <a:srgbClr val="191b0e"/>
                </a:solidFill>
                <a:uFillTx/>
                <a:latin typeface="Franklin Gothic Book"/>
                <a:ea typeface="DejaVu Sans"/>
              </a:rPr>
              <a:t>Legalizaciones</a:t>
            </a: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 (Chile, Argentina…)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Veterinario clínico cumplimenta el pasaporte europeo (incluyendo examen clínico)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Veterinario oficial cumplimenta el apartado “Legalizaciones)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Certificado Buena Salud emitido para certificar al Veterinario Oficial las condiciones del animal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n 7" descr=""/>
          <p:cNvPicPr/>
          <p:nvPr/>
        </p:nvPicPr>
        <p:blipFill>
          <a:blip r:embed="rId1"/>
          <a:stretch/>
        </p:blipFill>
        <p:spPr>
          <a:xfrm>
            <a:off x="21960" y="1939680"/>
            <a:ext cx="5087160" cy="3673440"/>
          </a:xfrm>
          <a:prstGeom prst="rect">
            <a:avLst/>
          </a:prstGeom>
          <a:ln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5166360" y="1040400"/>
            <a:ext cx="5208480" cy="517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r>
              <a:rPr b="1" lang="es-ES" sz="2000" spc="-1" strike="noStrike" u="sng">
                <a:solidFill>
                  <a:srgbClr val="191b0e"/>
                </a:solidFill>
                <a:uFillTx/>
                <a:latin typeface="Franklin Gothic Book"/>
                <a:ea typeface="DejaVu Sans"/>
              </a:rPr>
              <a:t>Certificado de dos firmas </a:t>
            </a: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(ej: Australia)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Veterinario clínico cumplimenta el certificado (incluyendo tratamientos)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Veterinario oficial refrenda </a:t>
            </a:r>
            <a:endParaRPr b="0" lang="es-ES" sz="2000" spc="-1" strike="noStrike">
              <a:latin typeface="Arial"/>
            </a:endParaRPr>
          </a:p>
          <a:p>
            <a:pPr marL="384120" indent="-3805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Wingdings" charset="2"/>
              <a:buChar char=""/>
            </a:pPr>
            <a:r>
              <a:rPr b="0" lang="es-ES" sz="20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No es necesario Certificado Buena Salud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s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1611720" y="18000"/>
            <a:ext cx="6006960" cy="685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1519200" y="18000"/>
            <a:ext cx="61938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55640" y="1196640"/>
            <a:ext cx="750060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82040" y="1269360"/>
            <a:ext cx="77238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https://www.mapa.gob.es/es/ganaderia/temas/comercio-exterior-ganadero/desplazamiento-animales-compania/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698040" y="2304000"/>
            <a:ext cx="77238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https://www.mapa.gob.es/es/ganaderia/temas/comercio-exterior-ganadero/desplazamiento-animales-compania/Viajar-perros-gatos-hurones.aspx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n 7" descr=""/>
          <p:cNvPicPr/>
          <p:nvPr/>
        </p:nvPicPr>
        <p:blipFill>
          <a:blip r:embed="rId1"/>
          <a:stretch/>
        </p:blipFill>
        <p:spPr>
          <a:xfrm>
            <a:off x="0" y="0"/>
            <a:ext cx="12182400" cy="684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"/>
          <p:cNvPicPr/>
          <p:nvPr/>
        </p:nvPicPr>
        <p:blipFill>
          <a:blip r:embed="rId1"/>
          <a:stretch/>
        </p:blipFill>
        <p:spPr>
          <a:xfrm>
            <a:off x="-1778040" y="188640"/>
            <a:ext cx="15230160" cy="856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2364480" y="1176480"/>
            <a:ext cx="4501800" cy="453960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1728000" y="5760000"/>
            <a:ext cx="4410720" cy="95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-108360" y="1465560"/>
            <a:ext cx="8954640" cy="16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Muchas gracias por vuestr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273" name="2 Imagen" descr=""/>
          <p:cNvPicPr/>
          <p:nvPr/>
        </p:nvPicPr>
        <p:blipFill>
          <a:blip r:embed="rId1"/>
          <a:stretch/>
        </p:blipFill>
        <p:spPr>
          <a:xfrm rot="5400000">
            <a:off x="1373760" y="1640880"/>
            <a:ext cx="5667120" cy="431064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1983600" y="345240"/>
            <a:ext cx="59832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GRACIAS POR VUESTRA ATENCIÓN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008000" y="1008000"/>
            <a:ext cx="7261560" cy="47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QUIÉNES INTERVIENEN ?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- PROPIETARIO O PERSONA RESPONSABLE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- VETERINARIO CLÍNICO COLEGIADO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-ÁREA DE AGRICULTURA DE LA DELEGACIÓN DEL GOBIERNO.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.Servicio de Inspección de Sanidad Animal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115640" y="3429000"/>
            <a:ext cx="6255000" cy="30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Papel del veterinario clínico colegiado</a:t>
            </a:r>
            <a:endParaRPr b="0" lang="es-ES" sz="3200" spc="-1" strike="noStrike">
              <a:latin typeface="Arial"/>
            </a:endParaRPr>
          </a:p>
          <a:p>
            <a:pPr marL="285840" indent="-27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Contacto con el propietario</a:t>
            </a:r>
            <a:endParaRPr b="0" lang="es-ES" sz="3200" spc="-1" strike="noStrike">
              <a:latin typeface="Arial"/>
            </a:endParaRPr>
          </a:p>
          <a:p>
            <a:pPr marL="285840" indent="-27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Conocedor situación sanitaria del animal</a:t>
            </a:r>
            <a:endParaRPr b="0" lang="es-ES" sz="3200" spc="-1" strike="noStrike">
              <a:latin typeface="Arial"/>
            </a:endParaRPr>
          </a:p>
          <a:p>
            <a:pPr marL="285840" indent="-27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Certificador requisitos sanitarios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latin typeface="Arial"/>
            </a:endParaRPr>
          </a:p>
        </p:txBody>
      </p:sp>
      <p:pic>
        <p:nvPicPr>
          <p:cNvPr id="233" name="Marcador de contenido 4" descr=""/>
          <p:cNvPicPr/>
          <p:nvPr/>
        </p:nvPicPr>
        <p:blipFill>
          <a:blip r:embed="rId1"/>
          <a:stretch/>
        </p:blipFill>
        <p:spPr>
          <a:xfrm>
            <a:off x="3756240" y="620640"/>
            <a:ext cx="5202000" cy="291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57200" y="273600"/>
            <a:ext cx="8222760" cy="53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890280" y="-728640"/>
            <a:ext cx="7445520" cy="682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57200" y="273600"/>
            <a:ext cx="8221320" cy="52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"/>
          <p:cNvSpPr/>
          <p:nvPr/>
        </p:nvSpPr>
        <p:spPr>
          <a:xfrm>
            <a:off x="457200" y="273600"/>
            <a:ext cx="8222040" cy="530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3"/>
          <p:cNvSpPr/>
          <p:nvPr/>
        </p:nvSpPr>
        <p:spPr>
          <a:xfrm>
            <a:off x="724320" y="2856600"/>
            <a:ext cx="3850920" cy="30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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Validez máxima 10 días 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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Reflejar tratamientos/vacunaciones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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Analíticas anexas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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Observaciones: cuando lo solicite país de destino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3000"/>
              </a:lnSpc>
              <a:spcAft>
                <a:spcPts val="1500"/>
              </a:spcAft>
            </a:pPr>
            <a:endParaRPr b="0" lang="es-ES" sz="1600" spc="-1" strike="noStrike">
              <a:latin typeface="Arial"/>
            </a:endParaRPr>
          </a:p>
        </p:txBody>
      </p:sp>
      <p:pic>
        <p:nvPicPr>
          <p:cNvPr id="239" name="Marcador de contenido 10" descr=""/>
          <p:cNvPicPr/>
          <p:nvPr/>
        </p:nvPicPr>
        <p:blipFill>
          <a:blip r:embed="rId1"/>
          <a:stretch/>
        </p:blipFill>
        <p:spPr>
          <a:xfrm>
            <a:off x="4721400" y="582480"/>
            <a:ext cx="3770280" cy="553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4000" y="432000"/>
            <a:ext cx="8220960" cy="6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1" name="Group 2"/>
          <p:cNvGrpSpPr/>
          <p:nvPr/>
        </p:nvGrpSpPr>
        <p:grpSpPr>
          <a:xfrm>
            <a:off x="2940480" y="626760"/>
            <a:ext cx="5078160" cy="5415120"/>
            <a:chOff x="2940480" y="626760"/>
            <a:chExt cx="5078160" cy="5415120"/>
          </a:xfrm>
        </p:grpSpPr>
        <p:sp>
          <p:nvSpPr>
            <p:cNvPr id="242" name="CustomShape 3"/>
            <p:cNvSpPr/>
            <p:nvPr/>
          </p:nvSpPr>
          <p:spPr>
            <a:xfrm>
              <a:off x="3970080" y="3332520"/>
              <a:ext cx="671760" cy="1926720"/>
            </a:xfrm>
            <a:custGeom>
              <a:avLst/>
              <a:gdLst/>
              <a:ahLst/>
              <a:rect l="l" t="t" r="r" b="b"/>
              <a:pathLst>
                <a:path w="675382" h="1930400">
                  <a:moveTo>
                    <a:pt x="0" y="0"/>
                  </a:moveTo>
                  <a:lnTo>
                    <a:pt x="337691" y="0"/>
                  </a:lnTo>
                  <a:lnTo>
                    <a:pt x="337691" y="1930400"/>
                  </a:lnTo>
                  <a:lnTo>
                    <a:pt x="675382" y="1930400"/>
                  </a:lnTo>
                </a:path>
              </a:pathLst>
            </a:custGeom>
            <a:noFill/>
            <a:ln>
              <a:solidFill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110000"/>
          </p:spPr>
          <p:style>
            <a:lnRef idx="2"/>
            <a:fillRef idx="0"/>
            <a:effectRef idx="0"/>
            <a:fontRef idx="minor"/>
          </p:style>
        </p:sp>
        <p:sp>
          <p:nvSpPr>
            <p:cNvPr id="243" name="CustomShape 4"/>
            <p:cNvSpPr/>
            <p:nvPr/>
          </p:nvSpPr>
          <p:spPr>
            <a:xfrm>
              <a:off x="3970080" y="3332520"/>
              <a:ext cx="671760" cy="639720"/>
            </a:xfrm>
            <a:custGeom>
              <a:avLst/>
              <a:gdLst/>
              <a:ahLst/>
              <a:rect l="l" t="t" r="r" b="b"/>
              <a:pathLst>
                <a:path w="675382" h="643466">
                  <a:moveTo>
                    <a:pt x="0" y="0"/>
                  </a:moveTo>
                  <a:lnTo>
                    <a:pt x="337691" y="0"/>
                  </a:lnTo>
                  <a:lnTo>
                    <a:pt x="337691" y="643466"/>
                  </a:lnTo>
                  <a:lnTo>
                    <a:pt x="675382" y="643466"/>
                  </a:lnTo>
                </a:path>
              </a:pathLst>
            </a:custGeom>
            <a:noFill/>
            <a:ln>
              <a:solidFill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110000"/>
          </p:spPr>
          <p:style>
            <a:lnRef idx="2"/>
            <a:fillRef idx="0"/>
            <a:effectRef idx="0"/>
            <a:fontRef idx="minor"/>
          </p:style>
        </p:sp>
        <p:sp>
          <p:nvSpPr>
            <p:cNvPr id="244" name="CustomShape 5"/>
            <p:cNvSpPr/>
            <p:nvPr/>
          </p:nvSpPr>
          <p:spPr>
            <a:xfrm>
              <a:off x="3970080" y="2689200"/>
              <a:ext cx="671760" cy="639720"/>
            </a:xfrm>
            <a:custGeom>
              <a:avLst/>
              <a:gdLst/>
              <a:ahLst/>
              <a:rect l="l" t="t" r="r" b="b"/>
              <a:pathLst>
                <a:path w="675382" h="643466">
                  <a:moveTo>
                    <a:pt x="0" y="643466"/>
                  </a:moveTo>
                  <a:lnTo>
                    <a:pt x="337691" y="643466"/>
                  </a:lnTo>
                  <a:lnTo>
                    <a:pt x="337691" y="0"/>
                  </a:lnTo>
                  <a:lnTo>
                    <a:pt x="675382" y="0"/>
                  </a:lnTo>
                </a:path>
              </a:pathLst>
            </a:custGeom>
            <a:noFill/>
            <a:ln>
              <a:solidFill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110000"/>
          </p:spPr>
          <p:style>
            <a:lnRef idx="2"/>
            <a:fillRef idx="0"/>
            <a:effectRef idx="0"/>
            <a:fontRef idx="minor"/>
          </p:style>
        </p:sp>
        <p:sp>
          <p:nvSpPr>
            <p:cNvPr id="245" name="CustomShape 6"/>
            <p:cNvSpPr/>
            <p:nvPr/>
          </p:nvSpPr>
          <p:spPr>
            <a:xfrm>
              <a:off x="3970080" y="1402200"/>
              <a:ext cx="671760" cy="1926720"/>
            </a:xfrm>
            <a:custGeom>
              <a:avLst/>
              <a:gdLst/>
              <a:ahLst/>
              <a:rect l="l" t="t" r="r" b="b"/>
              <a:pathLst>
                <a:path w="675382" h="1930400">
                  <a:moveTo>
                    <a:pt x="0" y="1930400"/>
                  </a:moveTo>
                  <a:lnTo>
                    <a:pt x="337691" y="1930400"/>
                  </a:lnTo>
                  <a:lnTo>
                    <a:pt x="337691" y="0"/>
                  </a:lnTo>
                  <a:lnTo>
                    <a:pt x="675382" y="0"/>
                  </a:lnTo>
                </a:path>
              </a:pathLst>
            </a:custGeom>
            <a:noFill/>
            <a:ln>
              <a:solidFill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110000"/>
          </p:spPr>
          <p:style>
            <a:lnRef idx="2"/>
            <a:fillRef idx="0"/>
            <a:effectRef idx="0"/>
            <a:fontRef idx="minor"/>
          </p:style>
        </p:sp>
        <p:sp>
          <p:nvSpPr>
            <p:cNvPr id="246" name="CustomShape 7"/>
            <p:cNvSpPr/>
            <p:nvPr/>
          </p:nvSpPr>
          <p:spPr>
            <a:xfrm rot="16200000">
              <a:off x="745920" y="2821320"/>
              <a:ext cx="5415120" cy="1026000"/>
            </a:xfrm>
            <a:prstGeom prst="rect">
              <a:avLst/>
            </a:prstGeom>
            <a:solidFill>
              <a:schemeClr val="accent6">
                <a:shade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1"/>
            <a:fontRef idx="minor"/>
          </p:style>
          <p:txBody>
            <a:bodyPr lIns="30600" rIns="30600" tIns="30600" bIns="30600" anchor="ctr">
              <a:noAutofit/>
            </a:bodyPr>
            <a:p>
              <a:pPr algn="ctr">
                <a:lnSpc>
                  <a:spcPct val="90000"/>
                </a:lnSpc>
                <a:spcAft>
                  <a:spcPts val="1681"/>
                </a:spcAft>
              </a:pPr>
              <a:r>
                <a:rPr b="0" lang="es-ES" sz="4800" spc="-1" strike="noStrike">
                  <a:solidFill>
                    <a:srgbClr val="ffffff"/>
                  </a:solidFill>
                  <a:latin typeface="Franklin Gothic Book"/>
                  <a:ea typeface="DejaVu Sans"/>
                </a:rPr>
                <a:t>Tipos de certificados</a:t>
              </a:r>
              <a:endParaRPr b="0" lang="es-ES" sz="4800" spc="-1" strike="noStrike">
                <a:latin typeface="Arial"/>
              </a:endParaRPr>
            </a:p>
          </p:txBody>
        </p:sp>
        <p:sp>
          <p:nvSpPr>
            <p:cNvPr id="247" name="CustomShape 8"/>
            <p:cNvSpPr/>
            <p:nvPr/>
          </p:nvSpPr>
          <p:spPr>
            <a:xfrm>
              <a:off x="4645440" y="887400"/>
              <a:ext cx="3373200" cy="1026000"/>
            </a:xfrm>
            <a:prstGeom prst="rect">
              <a:avLst/>
            </a:prstGeom>
            <a:solidFill>
              <a:schemeClr val="accent6">
                <a:shade val="8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1"/>
            <a:fontRef idx="minor"/>
          </p:style>
          <p:txBody>
            <a:bodyPr lIns="23400" rIns="23400" tIns="23400" bIns="23400" anchor="ctr">
              <a:noAutofit/>
            </a:bodyPr>
            <a:p>
              <a:pPr algn="ctr">
                <a:lnSpc>
                  <a:spcPct val="90000"/>
                </a:lnSpc>
                <a:spcAft>
                  <a:spcPts val="1295"/>
                </a:spcAft>
              </a:pPr>
              <a:r>
                <a:rPr b="0" lang="es-ES" sz="3700" spc="-1" strike="noStrike">
                  <a:solidFill>
                    <a:srgbClr val="ffffff"/>
                  </a:solidFill>
                  <a:latin typeface="Franklin Gothic Book"/>
                  <a:ea typeface="DejaVu Sans"/>
                </a:rPr>
                <a:t>Genérico</a:t>
              </a:r>
              <a:endParaRPr b="0" lang="es-ES" sz="3700" spc="-1" strike="noStrike">
                <a:latin typeface="Arial"/>
              </a:endParaRPr>
            </a:p>
          </p:txBody>
        </p:sp>
        <p:sp>
          <p:nvSpPr>
            <p:cNvPr id="248" name="CustomShape 9"/>
            <p:cNvSpPr/>
            <p:nvPr/>
          </p:nvSpPr>
          <p:spPr>
            <a:xfrm>
              <a:off x="4645440" y="2174400"/>
              <a:ext cx="3373200" cy="1026000"/>
            </a:xfrm>
            <a:prstGeom prst="rect">
              <a:avLst/>
            </a:prstGeom>
            <a:solidFill>
              <a:schemeClr val="accent6">
                <a:shade val="8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1"/>
            <a:fontRef idx="minor"/>
          </p:style>
          <p:txBody>
            <a:bodyPr lIns="23400" rIns="23400" tIns="23400" bIns="23400" anchor="ctr">
              <a:noAutofit/>
            </a:bodyPr>
            <a:p>
              <a:pPr algn="ctr">
                <a:lnSpc>
                  <a:spcPct val="90000"/>
                </a:lnSpc>
                <a:spcAft>
                  <a:spcPts val="1295"/>
                </a:spcAft>
              </a:pPr>
              <a:r>
                <a:rPr b="0" lang="es-ES" sz="3700" spc="-1" strike="noStrike">
                  <a:solidFill>
                    <a:srgbClr val="ffffff"/>
                  </a:solidFill>
                  <a:latin typeface="Franklin Gothic Book"/>
                  <a:ea typeface="DejaVu Sans"/>
                </a:rPr>
                <a:t>Específico o ASE</a:t>
              </a:r>
              <a:endParaRPr b="0" lang="es-ES" sz="3700" spc="-1" strike="noStrike">
                <a:latin typeface="Arial"/>
              </a:endParaRPr>
            </a:p>
          </p:txBody>
        </p:sp>
        <p:sp>
          <p:nvSpPr>
            <p:cNvPr id="249" name="CustomShape 10"/>
            <p:cNvSpPr/>
            <p:nvPr/>
          </p:nvSpPr>
          <p:spPr>
            <a:xfrm>
              <a:off x="4645440" y="3461040"/>
              <a:ext cx="3373200" cy="1026000"/>
            </a:xfrm>
            <a:prstGeom prst="rect">
              <a:avLst/>
            </a:prstGeom>
            <a:solidFill>
              <a:schemeClr val="accent6">
                <a:shade val="8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1"/>
            <a:fontRef idx="minor"/>
          </p:style>
          <p:txBody>
            <a:bodyPr lIns="23400" rIns="23400" tIns="23400" bIns="23400" anchor="ctr">
              <a:noAutofit/>
            </a:bodyPr>
            <a:p>
              <a:pPr algn="ctr">
                <a:lnSpc>
                  <a:spcPct val="90000"/>
                </a:lnSpc>
                <a:spcAft>
                  <a:spcPts val="1295"/>
                </a:spcAft>
              </a:pPr>
              <a:r>
                <a:rPr b="0" lang="es-ES" sz="3700" spc="-1" strike="noStrike">
                  <a:solidFill>
                    <a:srgbClr val="ffffff"/>
                  </a:solidFill>
                  <a:latin typeface="Franklin Gothic Book"/>
                  <a:ea typeface="DejaVu Sans"/>
                </a:rPr>
                <a:t>Doble firma</a:t>
              </a:r>
              <a:endParaRPr b="0" lang="es-ES" sz="3700" spc="-1" strike="noStrike">
                <a:latin typeface="Arial"/>
              </a:endParaRPr>
            </a:p>
          </p:txBody>
        </p:sp>
        <p:sp>
          <p:nvSpPr>
            <p:cNvPr id="250" name="CustomShape 11"/>
            <p:cNvSpPr/>
            <p:nvPr/>
          </p:nvSpPr>
          <p:spPr>
            <a:xfrm>
              <a:off x="4645440" y="4748040"/>
              <a:ext cx="3373200" cy="1026000"/>
            </a:xfrm>
            <a:prstGeom prst="rect">
              <a:avLst/>
            </a:prstGeom>
            <a:solidFill>
              <a:schemeClr val="accent6">
                <a:shade val="8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1"/>
            <a:fontRef idx="minor"/>
          </p:style>
          <p:txBody>
            <a:bodyPr lIns="23400" rIns="23400" tIns="23400" bIns="23400" anchor="ctr">
              <a:noAutofit/>
            </a:bodyPr>
            <a:p>
              <a:pPr algn="ctr">
                <a:lnSpc>
                  <a:spcPct val="90000"/>
                </a:lnSpc>
                <a:spcAft>
                  <a:spcPts val="1295"/>
                </a:spcAft>
              </a:pPr>
              <a:r>
                <a:rPr b="0" lang="es-ES" sz="3700" spc="-1" strike="noStrike">
                  <a:solidFill>
                    <a:srgbClr val="ffffff"/>
                  </a:solidFill>
                  <a:latin typeface="Franklin Gothic Book"/>
                  <a:ea typeface="DejaVu Sans"/>
                </a:rPr>
                <a:t>Legalización pasaporte</a:t>
              </a:r>
              <a:endParaRPr b="0" lang="es-ES" sz="37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724320" y="2856600"/>
            <a:ext cx="3850920" cy="30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>
              <a:lnSpc>
                <a:spcPct val="113000"/>
              </a:lnSpc>
              <a:spcAft>
                <a:spcPts val="1500"/>
              </a:spcAft>
            </a:pPr>
            <a:r>
              <a:rPr b="1" lang="es-ES" sz="1600" spc="-1" strike="noStrike" u="sng">
                <a:solidFill>
                  <a:srgbClr val="191b0e"/>
                </a:solidFill>
                <a:uFillTx/>
                <a:latin typeface="Franklin Gothic Book"/>
                <a:ea typeface="DejaVu Sans"/>
              </a:rPr>
              <a:t>CERTIFICADO GENÉRICO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País no tiene requisitos específicos 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Listado de países que lo admiten (experiencia)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Telematizado en CEXGAN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No se puede utilizar si existe un certificado específico (ASE)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Identificación, vacunación y buen estado salud</a:t>
            </a:r>
            <a:endParaRPr b="0" lang="es-ES" sz="1600" spc="-1" strike="noStrike">
              <a:latin typeface="Arial"/>
            </a:endParaRPr>
          </a:p>
          <a:p>
            <a:pPr marL="285840" indent="-281160">
              <a:lnSpc>
                <a:spcPct val="113000"/>
              </a:lnSpc>
              <a:spcAft>
                <a:spcPts val="1500"/>
              </a:spcAft>
              <a:buClr>
                <a:srgbClr val="191b0e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191b0e"/>
                </a:solidFill>
                <a:latin typeface="Franklin Gothic Book"/>
                <a:ea typeface="DejaVu Sans"/>
              </a:rPr>
              <a:t>Adjuntado el CERTIFICADO VETERINARIO DE SALUD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252" name="Imagen 4" descr=""/>
          <p:cNvPicPr/>
          <p:nvPr/>
        </p:nvPicPr>
        <p:blipFill>
          <a:blip r:embed="rId1"/>
          <a:stretch/>
        </p:blipFill>
        <p:spPr>
          <a:xfrm>
            <a:off x="4824000" y="720000"/>
            <a:ext cx="4055760" cy="556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274680"/>
            <a:ext cx="8219880" cy="113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Certificado específico ASE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57200" y="1600200"/>
            <a:ext cx="4028760" cy="451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76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Numeración específico (ASE-xxx)</a:t>
            </a:r>
            <a:endParaRPr b="0" lang="es-ES" sz="2800" spc="-1" strike="noStrike">
              <a:latin typeface="Arial"/>
            </a:endParaRPr>
          </a:p>
          <a:p>
            <a:pPr marL="285840" indent="-276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Requisitos adicionales </a:t>
            </a: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(serolgía, desparasitación…)</a:t>
            </a:r>
            <a:endParaRPr b="0" lang="es-ES" sz="2800" spc="-1" strike="noStrike">
              <a:latin typeface="Arial"/>
            </a:endParaRPr>
          </a:p>
          <a:p>
            <a:pPr marL="285840" indent="-276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Certificado Buena Salud no se adjunta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1561320" y="18000"/>
            <a:ext cx="6104880" cy="685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Application>LibreOffice/6.2.3.2$Windows_X86_64 LibreOffice_project/aecc05fe267cc68dde00352a451aa867b3b546ac</Application>
  <Words>340</Words>
  <Paragraphs>44</Paragraphs>
  <Company>SGAD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2022-02-02T14:47:03Z</dcterms:created>
  <dc:creator>VIRGINIA LARREA BASTIDA</dc:creator>
  <dc:description/>
  <dc:language>es-ES</dc:language>
  <cp:lastModifiedBy/>
  <dcterms:modified xsi:type="dcterms:W3CDTF">2022-03-21T08:58:34Z</dcterms:modified>
  <cp:revision>66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SGAD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